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77" r:id="rId5"/>
    <p:sldId id="285" r:id="rId6"/>
    <p:sldId id="283" r:id="rId7"/>
    <p:sldId id="284" r:id="rId8"/>
    <p:sldId id="286" r:id="rId9"/>
    <p:sldId id="289" r:id="rId10"/>
    <p:sldId id="290" r:id="rId11"/>
    <p:sldId id="288" r:id="rId12"/>
    <p:sldId id="292" r:id="rId13"/>
    <p:sldId id="293" r:id="rId14"/>
    <p:sldId id="295" r:id="rId15"/>
    <p:sldId id="294" r:id="rId16"/>
    <p:sldId id="291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282" r:id="rId25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AB0B"/>
    <a:srgbClr val="C4D82E"/>
    <a:srgbClr val="FF6400"/>
    <a:srgbClr val="815DC7"/>
    <a:srgbClr val="00295C"/>
    <a:srgbClr val="008CB0"/>
    <a:srgbClr val="FEBE10"/>
    <a:srgbClr val="F9E018"/>
    <a:srgbClr val="00BAE1"/>
    <a:srgbClr val="8659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389336-9DFF-9E7C-3394-9193C64D8706}" v="8" dt="2022-11-03T15:00:40.230"/>
    <p1510:client id="{D3D80C30-2DDE-4926-A506-7F8377FFB96B}" v="1127" dt="2022-06-06T17:34:14.89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819"/>
  </p:normalViewPr>
  <p:slideViewPr>
    <p:cSldViewPr>
      <p:cViewPr>
        <p:scale>
          <a:sx n="122" d="100"/>
          <a:sy n="122" d="100"/>
        </p:scale>
        <p:origin x="312" y="-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7DC01-CB11-8344-A5CD-1055FEF3C8DE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08DD-E55C-7E42-A6A3-4F6B67015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8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61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0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1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157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5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55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7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308DD-E55C-7E42-A6A3-4F6B67015C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35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5C245CA-3254-0347-A4AA-6EDD985A2B0B}"/>
              </a:ext>
            </a:extLst>
          </p:cNvPr>
          <p:cNvSpPr/>
          <p:nvPr userDrawn="1"/>
        </p:nvSpPr>
        <p:spPr>
          <a:xfrm>
            <a:off x="0" y="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86594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494F00A5-8EEC-F645-A681-48E12E2AA8AC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1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C313080-83AC-4749-BE66-AE3A112E4E35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Title 7">
            <a:extLst>
              <a:ext uri="{FF2B5EF4-FFF2-40B4-BE49-F238E27FC236}">
                <a16:creationId xmlns:a16="http://schemas.microsoft.com/office/drawing/2014/main" id="{B447E117-4F4F-2040-B076-13C4DEA1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927" y="3505200"/>
            <a:ext cx="6607474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AA1841A-532C-1547-95FA-CBA40F561B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52" y="3534335"/>
            <a:ext cx="2401948" cy="6917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74E5C2F-6C2E-0049-B306-422D9B4FB3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" y="7315557"/>
            <a:ext cx="2743200" cy="4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4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>
            <a:extLst>
              <a:ext uri="{FF2B5EF4-FFF2-40B4-BE49-F238E27FC236}">
                <a16:creationId xmlns:a16="http://schemas.microsoft.com/office/drawing/2014/main" id="{EA47915D-2DB9-6349-8EB6-019F513683CA}"/>
              </a:ext>
            </a:extLst>
          </p:cNvPr>
          <p:cNvSpPr/>
          <p:nvPr userDrawn="1"/>
        </p:nvSpPr>
        <p:spPr>
          <a:xfrm>
            <a:off x="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FF6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B80A15-362C-E24E-AF77-6337B4744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462307"/>
            <a:ext cx="1569766" cy="4520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4A551F-FD7A-4040-8999-E39E352A89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/>
            </a:lvl1pPr>
          </a:lstStyle>
          <a:p>
            <a:endParaRPr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9DF8FC8E-B414-A244-8970-47F8B393C7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5198" y="0"/>
            <a:ext cx="7315202" cy="822960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923330"/>
          </a:xfrm>
        </p:spPr>
        <p:txBody>
          <a:bodyPr lIns="0" tIns="0" rIns="0" bIns="0"/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/>
            </a:lvl1pPr>
            <a:lvl2pPr marL="457200" indent="0">
              <a:buNone/>
              <a:defRPr sz="1200" b="0"/>
            </a:lvl2pPr>
            <a:lvl3pPr marL="914400" indent="0">
              <a:buNone/>
              <a:defRPr sz="1200" b="0"/>
            </a:lvl3pPr>
            <a:lvl4pPr marL="1371600" indent="0">
              <a:buNone/>
              <a:defRPr sz="1200" b="0"/>
            </a:lvl4pPr>
            <a:lvl5pPr marL="1828800" indent="0">
              <a:buNone/>
              <a:defRPr sz="1200"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7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AE4FDAD9-FA4E-9649-917A-061BC6AE115A}"/>
              </a:ext>
            </a:extLst>
          </p:cNvPr>
          <p:cNvSpPr/>
          <p:nvPr userDrawn="1"/>
        </p:nvSpPr>
        <p:spPr>
          <a:xfrm>
            <a:off x="7315200" y="0"/>
            <a:ext cx="7315200" cy="8229600"/>
          </a:xfrm>
          <a:custGeom>
            <a:avLst/>
            <a:gdLst/>
            <a:ahLst/>
            <a:cxnLst/>
            <a:rect l="l" t="t" r="r" b="b"/>
            <a:pathLst>
              <a:path w="7315200" h="8229600">
                <a:moveTo>
                  <a:pt x="0" y="8229600"/>
                </a:moveTo>
                <a:lnTo>
                  <a:pt x="7315200" y="8229600"/>
                </a:lnTo>
                <a:lnTo>
                  <a:pt x="73152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2A5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1792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DB5BC6-A8D9-F444-91D6-E41D90C6EF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8" y="7315200"/>
            <a:ext cx="2743200" cy="4937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5168" y="3296295"/>
            <a:ext cx="6479032" cy="589905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ts val="4600"/>
              </a:lnSpc>
              <a:defRPr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E2CE022E-AB4E-AD4D-8602-0E961ECC1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008" y="4419600"/>
            <a:ext cx="1552926" cy="3877985"/>
          </a:xfrm>
        </p:spPr>
        <p:txBody>
          <a:bodyPr lIns="0" tIns="0" rIns="0" bIns="0"/>
          <a:lstStyle>
            <a:lvl1pPr marL="0" indent="0">
              <a:buNone/>
              <a:defRPr sz="1200">
                <a:solidFill>
                  <a:srgbClr val="00295C"/>
                </a:solidFill>
              </a:defRPr>
            </a:lvl1pPr>
            <a:lvl2pPr marL="457200" indent="0">
              <a:buNone/>
              <a:defRPr sz="1200">
                <a:solidFill>
                  <a:srgbClr val="00295C"/>
                </a:solidFill>
              </a:defRPr>
            </a:lvl2pPr>
            <a:lvl3pPr marL="914400" indent="0">
              <a:buNone/>
              <a:defRPr sz="1200">
                <a:solidFill>
                  <a:srgbClr val="00295C"/>
                </a:solidFill>
              </a:defRPr>
            </a:lvl3pPr>
            <a:lvl4pPr marL="1371600" indent="0">
              <a:buNone/>
              <a:defRPr sz="1200">
                <a:solidFill>
                  <a:srgbClr val="00295C"/>
                </a:solidFill>
              </a:defRPr>
            </a:lvl4pPr>
            <a:lvl5pPr marL="1828800" indent="0">
              <a:buNone/>
              <a:defRPr sz="120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781BEB03-0622-E447-B9CC-8399916452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4267" y="4419600"/>
            <a:ext cx="4749933" cy="923330"/>
          </a:xfr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rgbClr val="00295C"/>
                </a:solidFill>
              </a:defRPr>
            </a:lvl1pPr>
            <a:lvl2pPr marL="457200" indent="0">
              <a:buNone/>
              <a:defRPr sz="1200" b="0">
                <a:solidFill>
                  <a:srgbClr val="00295C"/>
                </a:solidFill>
              </a:defRPr>
            </a:lvl2pPr>
            <a:lvl3pPr marL="914400" indent="0">
              <a:buNone/>
              <a:defRPr sz="1200" b="0">
                <a:solidFill>
                  <a:srgbClr val="00295C"/>
                </a:solidFill>
              </a:defRPr>
            </a:lvl3pPr>
            <a:lvl4pPr marL="1371600" indent="0">
              <a:buNone/>
              <a:defRPr sz="1200" b="0">
                <a:solidFill>
                  <a:srgbClr val="00295C"/>
                </a:solidFill>
              </a:defRPr>
            </a:lvl4pPr>
            <a:lvl5pPr marL="1828800" indent="0">
              <a:buNone/>
              <a:defRPr sz="1200" b="0">
                <a:solidFill>
                  <a:srgbClr val="00295C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E07C9-65A8-D54D-B147-0B6824977B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307"/>
            <a:ext cx="1569766" cy="45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7">
            <a:extLst>
              <a:ext uri="{FF2B5EF4-FFF2-40B4-BE49-F238E27FC236}">
                <a16:creationId xmlns:a16="http://schemas.microsoft.com/office/drawing/2014/main" id="{FC3ED4F8-6684-3142-A370-D04537A7CBA7}"/>
              </a:ext>
            </a:extLst>
          </p:cNvPr>
          <p:cNvSpPr/>
          <p:nvPr userDrawn="1"/>
        </p:nvSpPr>
        <p:spPr>
          <a:xfrm>
            <a:off x="0" y="5255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0029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6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1292662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6A7F94-1C88-864A-B31E-BCD969F71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008469"/>
            <a:ext cx="13284200" cy="1846659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435E9DC-EACD-47D1-B260-24B97C8D8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F73C7E9C-1C82-44FA-F06D-455484DE6C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662515"/>
            <a:ext cx="13296896" cy="1477328"/>
          </a:xfrm>
          <a:prstGeom prst="rect">
            <a:avLst/>
          </a:prstGeom>
        </p:spPr>
        <p:txBody>
          <a:bodyPr numCol="2"/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14550" indent="-285750">
              <a:buFont typeface="Arial" panose="020B0604020202020204" pitchFamily="34" charset="0"/>
              <a:buChar char="•"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903AA51-52C5-6135-D11C-BF44A8E34C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5" name="Picture 4" descr="A blue sign with white text&#10;&#10;Description automatically generated">
            <a:extLst>
              <a:ext uri="{FF2B5EF4-FFF2-40B4-BE49-F238E27FC236}">
                <a16:creationId xmlns:a16="http://schemas.microsoft.com/office/drawing/2014/main" id="{B1B30C2F-79CD-F09E-4B40-82CBEB261F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  <a:prstGeom prst="rect">
            <a:avLst/>
          </a:prstGeom>
        </p:spPr>
        <p:txBody>
          <a:bodyPr/>
          <a:lstStyle>
            <a:lvl1pPr>
              <a:defRPr sz="4200" b="1">
                <a:solidFill>
                  <a:srgbClr val="0029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471AB8B-4330-6742-B575-908F42F5D035}"/>
              </a:ext>
            </a:extLst>
          </p:cNvPr>
          <p:cNvSpPr/>
          <p:nvPr userDrawn="1"/>
        </p:nvSpPr>
        <p:spPr>
          <a:xfrm>
            <a:off x="14171612" y="0"/>
            <a:ext cx="0" cy="8229600"/>
          </a:xfrm>
          <a:custGeom>
            <a:avLst/>
            <a:gdLst/>
            <a:ahLst/>
            <a:cxnLst/>
            <a:rect l="l" t="t" r="r" b="b"/>
            <a:pathLst>
              <a:path h="8229600">
                <a:moveTo>
                  <a:pt x="0" y="0"/>
                </a:moveTo>
                <a:lnTo>
                  <a:pt x="0" y="8229600"/>
                </a:lnTo>
              </a:path>
            </a:pathLst>
          </a:custGeom>
          <a:ln w="3175">
            <a:solidFill>
              <a:srgbClr val="0029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DB03CF6-B91D-B44A-AAE1-F26C67867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6200" y="2662515"/>
            <a:ext cx="10083796" cy="4424085"/>
          </a:xfrm>
          <a:prstGeom prst="rect">
            <a:avLst/>
          </a:prstGeom>
        </p:spPr>
        <p:txBody>
          <a:bodyPr numCol="2"/>
          <a:lstStyle>
            <a:lvl1pPr marL="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1800" b="0" i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Holder 3">
            <a:extLst>
              <a:ext uri="{FF2B5EF4-FFF2-40B4-BE49-F238E27FC236}">
                <a16:creationId xmlns:a16="http://schemas.microsoft.com/office/drawing/2014/main" id="{8EB8B395-E331-534D-BDD0-08C2F536C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968750" y="2171700"/>
            <a:ext cx="10001247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200" b="1">
                <a:solidFill>
                  <a:srgbClr val="00295C"/>
                </a:solidFill>
              </a:defRPr>
            </a:lvl1pPr>
          </a:lstStyle>
          <a:p>
            <a:endParaRPr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C6060EC-B546-1347-99E7-047557985B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5796" y="2258728"/>
            <a:ext cx="2802893" cy="279840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11BC427-8F9B-4F0A-A504-F770F0D8BC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273D03F5-DF72-727B-CB79-95D4AAD45E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5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>
            <a:extLst>
              <a:ext uri="{FF2B5EF4-FFF2-40B4-BE49-F238E27FC236}">
                <a16:creationId xmlns:a16="http://schemas.microsoft.com/office/drawing/2014/main" id="{9CC39161-F2C5-8B43-9FFE-20463E60B3D7}"/>
              </a:ext>
            </a:extLst>
          </p:cNvPr>
          <p:cNvSpPr/>
          <p:nvPr userDrawn="1"/>
        </p:nvSpPr>
        <p:spPr>
          <a:xfrm>
            <a:off x="0" y="0"/>
            <a:ext cx="14630400" cy="7315200"/>
          </a:xfrm>
          <a:custGeom>
            <a:avLst/>
            <a:gdLst/>
            <a:ahLst/>
            <a:cxnLst/>
            <a:rect l="l" t="t" r="r" b="b"/>
            <a:pathLst>
              <a:path w="14630400" h="7315200">
                <a:moveTo>
                  <a:pt x="0" y="7315200"/>
                </a:moveTo>
                <a:lnTo>
                  <a:pt x="14630400" y="7315200"/>
                </a:lnTo>
                <a:lnTo>
                  <a:pt x="14630400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42AB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CED0B465-F59C-FA48-9191-01E782BC1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30" y="2000071"/>
            <a:ext cx="13284200" cy="1200329"/>
          </a:xfrm>
          <a:prstGeom prst="rect">
            <a:avLst/>
          </a:prstGeom>
        </p:spPr>
        <p:txBody>
          <a:bodyPr/>
          <a:lstStyle>
            <a:lvl1pPr>
              <a:defRPr sz="7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AF4C1C-37CB-5048-8DF7-C6C6D3235A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7" y="7599236"/>
            <a:ext cx="1257865" cy="362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28803-4C05-7A4D-923D-4090D4D36F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819" y="7577039"/>
            <a:ext cx="2285311" cy="411356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AEF95B8F-5F9C-A64A-945C-B99127986D83}"/>
              </a:ext>
            </a:extLst>
          </p:cNvPr>
          <p:cNvSpPr/>
          <p:nvPr userDrawn="1"/>
        </p:nvSpPr>
        <p:spPr>
          <a:xfrm>
            <a:off x="14171612" y="0"/>
            <a:ext cx="0" cy="7315200"/>
          </a:xfrm>
          <a:custGeom>
            <a:avLst/>
            <a:gdLst/>
            <a:ahLst/>
            <a:cxnLst/>
            <a:rect l="l" t="t" r="r" b="b"/>
            <a:pathLst>
              <a:path h="7315200">
                <a:moveTo>
                  <a:pt x="0" y="0"/>
                </a:moveTo>
                <a:lnTo>
                  <a:pt x="0" y="731520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2">
            <a:extLst>
              <a:ext uri="{FF2B5EF4-FFF2-40B4-BE49-F238E27FC236}">
                <a16:creationId xmlns:a16="http://schemas.microsoft.com/office/drawing/2014/main" id="{F21DB056-AEB6-474E-ACC6-B72DFA772B00}"/>
              </a:ext>
            </a:extLst>
          </p:cNvPr>
          <p:cNvSpPr/>
          <p:nvPr userDrawn="1"/>
        </p:nvSpPr>
        <p:spPr>
          <a:xfrm>
            <a:off x="14171612" y="7315200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3175">
            <a:solidFill>
              <a:srgbClr val="002A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DEECBE6-4790-D34C-AF67-FB9046932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95" y="575608"/>
            <a:ext cx="13284200" cy="510063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buFont typeface="Arial" panose="020B0604020202020204" pitchFamily="34" charset="0"/>
              <a:buNone/>
              <a:defRPr sz="24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D88E3B3B-7244-64E7-616B-9FCC02B04B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796" b="22081"/>
          <a:stretch/>
        </p:blipFill>
        <p:spPr>
          <a:xfrm>
            <a:off x="3260643" y="7541464"/>
            <a:ext cx="1235157" cy="468123"/>
          </a:xfrm>
          <a:prstGeom prst="rect">
            <a:avLst/>
          </a:prstGeom>
        </p:spPr>
      </p:pic>
      <p:pic>
        <p:nvPicPr>
          <p:cNvPr id="3" name="Picture 2" descr="A blue sign with white text&#10;&#10;Description automatically generated">
            <a:extLst>
              <a:ext uri="{FF2B5EF4-FFF2-40B4-BE49-F238E27FC236}">
                <a16:creationId xmlns:a16="http://schemas.microsoft.com/office/drawing/2014/main" id="{64424AFE-0CC5-16E1-5890-A5F4AB29F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4" y="7474709"/>
            <a:ext cx="946396" cy="5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76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older 6">
            <a:extLst>
              <a:ext uri="{FF2B5EF4-FFF2-40B4-BE49-F238E27FC236}">
                <a16:creationId xmlns:a16="http://schemas.microsoft.com/office/drawing/2014/main" id="{5F851611-0C51-1C4A-8163-535500451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264640" y="3775199"/>
            <a:ext cx="26381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1400" b="1">
                <a:solidFill>
                  <a:srgbClr val="00295C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4">
            <a:extLst>
              <a:ext uri="{FF2B5EF4-FFF2-40B4-BE49-F238E27FC236}">
                <a16:creationId xmlns:a16="http://schemas.microsoft.com/office/drawing/2014/main" id="{5D3F7DA7-2D4B-F94C-9869-083212E0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2617450" cy="7386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30FB365C-CFA7-3540-AEAB-2E731F478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3100" y="2008469"/>
            <a:ext cx="12617450" cy="1938992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71" r:id="rId4"/>
    <p:sldLayoutId id="2147483662" r:id="rId5"/>
    <p:sldLayoutId id="2147483667" r:id="rId6"/>
    <p:sldLayoutId id="2147483666" r:id="rId7"/>
    <p:sldLayoutId id="2147483668" r:id="rId8"/>
    <p:sldLayoutId id="2147483665" r:id="rId9"/>
    <p:sldLayoutId id="2147483669" r:id="rId10"/>
  </p:sldLayoutIdLst>
  <p:hf hdr="0" ftr="0" dt="0"/>
  <p:txStyles>
    <p:titleStyle>
      <a:lvl1pPr>
        <a:defRPr sz="4200" b="1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57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 sz="2400" b="1">
          <a:solidFill>
            <a:schemeClr val="bg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5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C6E4-1779-284E-852B-998829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457200"/>
            <a:ext cx="13284200" cy="3416320"/>
          </a:xfrm>
        </p:spPr>
        <p:txBody>
          <a:bodyPr/>
          <a:lstStyle/>
          <a:p>
            <a:r>
              <a:rPr lang="en-US" sz="5400" dirty="0"/>
              <a:t>Pedaling Forward: The Evolution of Bicycling Infrastructure in 3 Canadian Cities from 2010 to 2022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DDDF-2F3A-4440-88EE-AC4BAD3BBC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3429000"/>
            <a:ext cx="13195300" cy="3524042"/>
          </a:xfrm>
        </p:spPr>
        <p:txBody>
          <a:bodyPr lIns="144000"/>
          <a:lstStyle/>
          <a:p>
            <a:pPr marL="0" indent="0">
              <a:buNone/>
            </a:pPr>
            <a:r>
              <a:rPr lang="en-US" dirty="0"/>
              <a:t>Richard Wen		Brice </a:t>
            </a:r>
            <a:r>
              <a:rPr lang="en-US" dirty="0" err="1"/>
              <a:t>Batomen</a:t>
            </a:r>
            <a:r>
              <a:rPr lang="en-US" dirty="0"/>
              <a:t>		Linda Rothman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800" b="0" dirty="0"/>
              <a:t>Postdoctoral Fellow		Associate Professor		Associate Professor</a:t>
            </a:r>
          </a:p>
          <a:p>
            <a:pPr marL="0" indent="0">
              <a:buNone/>
            </a:pPr>
            <a:r>
              <a:rPr lang="en-US" sz="1600" b="0" dirty="0"/>
              <a:t>Dalla Lana School of Public Health	Dalla Lana School of Public Health	School of Occupational and Public Health</a:t>
            </a:r>
          </a:p>
          <a:p>
            <a:pPr marL="0" indent="0">
              <a:buNone/>
            </a:pPr>
            <a:r>
              <a:rPr lang="en-US" sz="1600" b="0" dirty="0"/>
              <a:t>University of Toronto		University of Toronto		Toronto Metropolitan University</a:t>
            </a:r>
          </a:p>
          <a:p>
            <a:pPr marL="0" indent="0">
              <a:buNone/>
            </a:pPr>
            <a:endParaRPr lang="en-US" sz="1600" b="0" i="1" dirty="0"/>
          </a:p>
          <a:p>
            <a:pPr marL="0" indent="0">
              <a:buNone/>
            </a:pPr>
            <a:r>
              <a:rPr lang="en-US" sz="1600" b="0" i="1" dirty="0" err="1"/>
              <a:t>richard.wen@utoronto.ca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brice.kuimi@utoronto.ca</a:t>
            </a:r>
            <a:r>
              <a:rPr lang="en-US" sz="1600" b="0" i="1" dirty="0"/>
              <a:t>		</a:t>
            </a:r>
            <a:r>
              <a:rPr lang="en-US" sz="1600" b="0" i="1" dirty="0" err="1"/>
              <a:t>linda.rothman@torontomu.ca</a:t>
            </a:r>
            <a:endParaRPr lang="en-US" sz="1600" b="0" dirty="0"/>
          </a:p>
          <a:p>
            <a:pPr marL="0" indent="0" algn="r">
              <a:buNone/>
            </a:pPr>
            <a:endParaRPr lang="en-US" sz="8800" b="0" dirty="0"/>
          </a:p>
          <a:p>
            <a:pPr marL="0" indent="0" algn="l">
              <a:buNone/>
            </a:pPr>
            <a:r>
              <a:rPr lang="en-US" sz="1800" b="0" dirty="0"/>
              <a:t>CARSP Conference 2024 | Ottawa, Ontario | June 16-19, 2024 |Session1 B: Cyclist Safety</a:t>
            </a:r>
            <a:endParaRPr lang="en-US" sz="1600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9D2F1-6FA0-CD41-93BA-0A2AA5DD5C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5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Vancouver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8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1957801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83.3%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8473" y="3273187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FC03D-81C0-C337-7D99-EBDF6F994C56}"/>
              </a:ext>
            </a:extLst>
          </p:cNvPr>
          <p:cNvSpPr/>
          <p:nvPr/>
        </p:nvSpPr>
        <p:spPr>
          <a:xfrm>
            <a:off x="8715600" y="1936800"/>
            <a:ext cx="9324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375CF-E485-BDD0-52A7-C63320A92BC5}"/>
              </a:ext>
            </a:extLst>
          </p:cNvPr>
          <p:cNvSpPr/>
          <p:nvPr/>
        </p:nvSpPr>
        <p:spPr>
          <a:xfrm>
            <a:off x="7783200" y="6102000"/>
            <a:ext cx="932400" cy="780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1A9EA-4861-ECC0-26D5-82AC77FA89F2}"/>
              </a:ext>
            </a:extLst>
          </p:cNvPr>
          <p:cNvSpPr/>
          <p:nvPr/>
        </p:nvSpPr>
        <p:spPr>
          <a:xfrm>
            <a:off x="9648000" y="6781800"/>
            <a:ext cx="932400" cy="105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25266D-463A-EA9E-EBFA-DEBE125DEBC8}"/>
              </a:ext>
            </a:extLst>
          </p:cNvPr>
          <p:cNvSpPr txBox="1"/>
          <p:nvPr/>
        </p:nvSpPr>
        <p:spPr>
          <a:xfrm>
            <a:off x="8763525" y="71549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1854740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Calgary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548620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42.1%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62.7%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704971-D35A-A457-EC67-FC6A3955A4B2}"/>
              </a:ext>
            </a:extLst>
          </p:cNvPr>
          <p:cNvSpPr/>
          <p:nvPr/>
        </p:nvSpPr>
        <p:spPr>
          <a:xfrm>
            <a:off x="4404600" y="1944000"/>
            <a:ext cx="3198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25DE46-4FFF-2690-E155-A952ECAE3491}"/>
              </a:ext>
            </a:extLst>
          </p:cNvPr>
          <p:cNvSpPr/>
          <p:nvPr/>
        </p:nvSpPr>
        <p:spPr>
          <a:xfrm>
            <a:off x="4242600" y="5857200"/>
            <a:ext cx="162000" cy="10260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2123A-ED7F-6526-C859-892EE255BD44}"/>
              </a:ext>
            </a:extLst>
          </p:cNvPr>
          <p:cNvSpPr/>
          <p:nvPr/>
        </p:nvSpPr>
        <p:spPr>
          <a:xfrm>
            <a:off x="4724400" y="5472000"/>
            <a:ext cx="162000" cy="1411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BA795-F3CA-DA19-0C7C-17253D9ACDD2}"/>
              </a:ext>
            </a:extLst>
          </p:cNvPr>
          <p:cNvSpPr txBox="1"/>
          <p:nvPr/>
        </p:nvSpPr>
        <p:spPr>
          <a:xfrm>
            <a:off x="4146225" y="7142897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409825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Installation Year Accuracy, Toronto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36284-4608-74DA-90AC-D674E907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24000"/>
            <a:ext cx="10548619" cy="586034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94523A-BEA8-C21B-42BC-B3D17C0160A0}"/>
              </a:ext>
            </a:extLst>
          </p:cNvPr>
          <p:cNvSpPr/>
          <p:nvPr/>
        </p:nvSpPr>
        <p:spPr>
          <a:xfrm>
            <a:off x="5105400" y="2253289"/>
            <a:ext cx="2895600" cy="956028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74.5% Correct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981631-D05A-6588-15BD-101D334FA1B6}"/>
              </a:ext>
            </a:extLst>
          </p:cNvPr>
          <p:cNvSpPr/>
          <p:nvPr/>
        </p:nvSpPr>
        <p:spPr>
          <a:xfrm>
            <a:off x="5091546" y="3512629"/>
            <a:ext cx="2902527" cy="956028"/>
          </a:xfrm>
          <a:prstGeom prst="roundRect">
            <a:avLst/>
          </a:prstGeom>
          <a:solidFill>
            <a:srgbClr val="C4D82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78.2% ±1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FAAE62-CA3E-6B77-0FEC-865D16C9CAB4}"/>
              </a:ext>
            </a:extLst>
          </p:cNvPr>
          <p:cNvSpPr/>
          <p:nvPr/>
        </p:nvSpPr>
        <p:spPr>
          <a:xfrm>
            <a:off x="4212000" y="1944000"/>
            <a:ext cx="396000" cy="4939200"/>
          </a:xfrm>
          <a:prstGeom prst="rect">
            <a:avLst/>
          </a:prstGeom>
          <a:solidFill>
            <a:srgbClr val="42A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85EF2-304A-D2A0-99B9-A1EB003BDDF2}"/>
              </a:ext>
            </a:extLst>
          </p:cNvPr>
          <p:cNvSpPr/>
          <p:nvPr/>
        </p:nvSpPr>
        <p:spPr>
          <a:xfrm>
            <a:off x="4014000" y="6694800"/>
            <a:ext cx="198000" cy="1884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977B6-64CE-DBB2-82B4-A180240EBEFB}"/>
              </a:ext>
            </a:extLst>
          </p:cNvPr>
          <p:cNvSpPr/>
          <p:nvPr/>
        </p:nvSpPr>
        <p:spPr>
          <a:xfrm>
            <a:off x="4608000" y="6804000"/>
            <a:ext cx="198000" cy="79200"/>
          </a:xfrm>
          <a:prstGeom prst="rect">
            <a:avLst/>
          </a:prstGeom>
          <a:solidFill>
            <a:srgbClr val="C4D8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E97A9-47C7-58B6-30F6-A05D211ABF9E}"/>
              </a:ext>
            </a:extLst>
          </p:cNvPr>
          <p:cNvSpPr txBox="1"/>
          <p:nvPr/>
        </p:nvSpPr>
        <p:spPr>
          <a:xfrm>
            <a:off x="4014000" y="7169338"/>
            <a:ext cx="836550" cy="267723"/>
          </a:xfrm>
          <a:prstGeom prst="roundRect">
            <a:avLst/>
          </a:prstGeom>
          <a:solidFill>
            <a:srgbClr val="42AB0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Correct</a:t>
            </a:r>
          </a:p>
        </p:txBody>
      </p:sp>
    </p:spTree>
    <p:extLst>
      <p:ext uri="{BB962C8B-B14F-4D97-AF65-F5344CB8AC3E}">
        <p14:creationId xmlns:p14="http://schemas.microsoft.com/office/powerpoint/2010/main" val="354354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Infrastructure per 1000 km of Roadway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AEBE23-CC00-F8DE-317F-27000C21B8C0}"/>
              </a:ext>
            </a:extLst>
          </p:cNvPr>
          <p:cNvGrpSpPr/>
          <p:nvPr/>
        </p:nvGrpSpPr>
        <p:grpSpPr>
          <a:xfrm>
            <a:off x="685800" y="1768347"/>
            <a:ext cx="13084236" cy="5089653"/>
            <a:chOff x="685800" y="1828800"/>
            <a:chExt cx="13084236" cy="508965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25EA78-06F4-D9F0-463E-943FDE56C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8" t="2949" r="20043" b="51509"/>
            <a:stretch/>
          </p:blipFill>
          <p:spPr>
            <a:xfrm>
              <a:off x="685800" y="1860716"/>
              <a:ext cx="5524040" cy="50577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CDD5DA-4417-1C32-9DB4-582C28355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35" t="50000" r="21406" b="4630"/>
            <a:stretch/>
          </p:blipFill>
          <p:spPr>
            <a:xfrm>
              <a:off x="7369537" y="1828800"/>
              <a:ext cx="5432063" cy="50577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7E78B0-2C75-EBEE-BB5F-4453FC342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840" y="5257799"/>
              <a:ext cx="968436" cy="73866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F042F2-4967-023E-8406-4E6A12B02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5257799"/>
              <a:ext cx="968436" cy="73866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CFEAE7-AB2D-0750-C569-51346327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1600" y="2602469"/>
              <a:ext cx="968436" cy="73866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9A185E-4065-1763-D0A9-19F2E3BC1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5831" y="2514601"/>
              <a:ext cx="96244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64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Net Change per 1000 km of Roadway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320C4-F648-FD97-855D-2EFB0E57D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53" r="15278" b="48651"/>
          <a:stretch/>
        </p:blipFill>
        <p:spPr>
          <a:xfrm>
            <a:off x="638464" y="1524000"/>
            <a:ext cx="6080758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292E6-9599-91E5-8F7F-DEAAA923C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t="50925" r="1388" b="2778"/>
          <a:stretch/>
        </p:blipFill>
        <p:spPr>
          <a:xfrm>
            <a:off x="6672776" y="1447635"/>
            <a:ext cx="7249888" cy="541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Vancouver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4200" y="14478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6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Calgary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600" y="1485900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Changes Since January 2020, Toronto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40CF3-92F8-9900-06EC-0C072D70D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 b="9119"/>
          <a:stretch/>
        </p:blipFill>
        <p:spPr>
          <a:xfrm>
            <a:off x="2057400" y="1447800"/>
            <a:ext cx="969264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6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25DD86-F3E1-ACD9-A8AB-5B92D76B68C9}"/>
              </a:ext>
            </a:extLst>
          </p:cNvPr>
          <p:cNvSpPr/>
          <p:nvPr/>
        </p:nvSpPr>
        <p:spPr>
          <a:xfrm>
            <a:off x="79095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Comparability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infrastructure types across cities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A13BB2-F046-5A4D-88AB-D6AD6544C34E}"/>
              </a:ext>
            </a:extLst>
          </p:cNvPr>
          <p:cNvSpPr/>
          <p:nvPr/>
        </p:nvSpPr>
        <p:spPr>
          <a:xfrm>
            <a:off x="3886200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Verified Change Data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Cycling data with confirmed changes and evidence  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32C035-D4ED-4A17-B0E2-99437D33C81C}"/>
              </a:ext>
            </a:extLst>
          </p:cNvPr>
          <p:cNvSpPr/>
          <p:nvPr/>
        </p:nvSpPr>
        <p:spPr>
          <a:xfrm>
            <a:off x="696066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Strict Exclusions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Temporary/mixed infrastructure &amp; directionality not considered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9FA3A-A93A-5588-5C59-85E7D58DF91B}"/>
              </a:ext>
            </a:extLst>
          </p:cNvPr>
          <p:cNvSpPr/>
          <p:nvPr/>
        </p:nvSpPr>
        <p:spPr>
          <a:xfrm>
            <a:off x="10055918" y="2563756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FF6400"/>
          </a:solidFill>
          <a:ln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Potential Data Gaps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Possibly incomplete data for 2022 as cities may not update by end of year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aphic 9" descr="Venn diagram with solid fill">
            <a:extLst>
              <a:ext uri="{FF2B5EF4-FFF2-40B4-BE49-F238E27FC236}">
                <a16:creationId xmlns:a16="http://schemas.microsoft.com/office/drawing/2014/main" id="{73CF301D-7224-024A-DBC2-C489727B2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3137" y="2641483"/>
            <a:ext cx="1309875" cy="1309875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4F11483F-1C5C-E616-E326-D4E499084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25" y="2975725"/>
            <a:ext cx="914400" cy="914400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8F01D880-6495-3EC2-6852-25F55F38B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0593" y="2975725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with solid fill">
            <a:extLst>
              <a:ext uri="{FF2B5EF4-FFF2-40B4-BE49-F238E27FC236}">
                <a16:creationId xmlns:a16="http://schemas.microsoft.com/office/drawing/2014/main" id="{7446F20F-C5E4-3842-EE4F-D87F28A8B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55843" y="2975725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5269F1-A0EF-EF35-F7EB-D58CC81BD1FF}"/>
              </a:ext>
            </a:extLst>
          </p:cNvPr>
          <p:cNvSpPr/>
          <p:nvPr/>
        </p:nvSpPr>
        <p:spPr>
          <a:xfrm>
            <a:off x="790950" y="1524000"/>
            <a:ext cx="5809500" cy="781301"/>
          </a:xfrm>
          <a:prstGeom prst="roundRect">
            <a:avLst/>
          </a:prstGeom>
          <a:solidFill>
            <a:srgbClr val="42AB0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6259A2B-DE11-3658-50A4-EACE239AEDEF}"/>
              </a:ext>
            </a:extLst>
          </p:cNvPr>
          <p:cNvSpPr/>
          <p:nvPr/>
        </p:nvSpPr>
        <p:spPr>
          <a:xfrm>
            <a:off x="6960668" y="1524000"/>
            <a:ext cx="5809500" cy="781301"/>
          </a:xfrm>
          <a:prstGeom prst="roundRect">
            <a:avLst/>
          </a:prstGeom>
          <a:solidFill>
            <a:srgbClr val="FF64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89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302223-0A2E-7EF7-8648-E83C55348B39}"/>
              </a:ext>
            </a:extLst>
          </p:cNvPr>
          <p:cNvGrpSpPr/>
          <p:nvPr/>
        </p:nvGrpSpPr>
        <p:grpSpPr>
          <a:xfrm>
            <a:off x="790950" y="1600200"/>
            <a:ext cx="12391650" cy="1535166"/>
            <a:chOff x="790950" y="1965199"/>
            <a:chExt cx="12391650" cy="15351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C9E9423-3B5B-FCE8-519A-6DEC7DEFD51B}"/>
                </a:ext>
              </a:extLst>
            </p:cNvPr>
            <p:cNvSpPr/>
            <p:nvPr/>
          </p:nvSpPr>
          <p:spPr>
            <a:xfrm>
              <a:off x="790950" y="1965199"/>
              <a:ext cx="12391650" cy="1535166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Cycling infrastructure growth since 2009 especially after 2019.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Evidence of infrastructure change to guide policy and decisions.</a:t>
              </a:r>
            </a:p>
          </p:txBody>
        </p:sp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94AD21E7-AFCD-A58C-686F-5F853ABA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4456" y="2258478"/>
              <a:ext cx="948920" cy="9489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D786B59-51AA-EEE2-2364-9300F0EA08FE}"/>
              </a:ext>
            </a:extLst>
          </p:cNvPr>
          <p:cNvGrpSpPr/>
          <p:nvPr/>
        </p:nvGrpSpPr>
        <p:grpSpPr>
          <a:xfrm>
            <a:off x="790950" y="3593973"/>
            <a:ext cx="12391650" cy="1535165"/>
            <a:chOff x="790950" y="3963067"/>
            <a:chExt cx="12391650" cy="153516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FBCE53A-D0D5-383C-2981-77D7F0529356}"/>
                </a:ext>
              </a:extLst>
            </p:cNvPr>
            <p:cNvSpPr/>
            <p:nvPr/>
          </p:nvSpPr>
          <p:spPr>
            <a:xfrm>
              <a:off x="790950" y="3963067"/>
              <a:ext cx="12391650" cy="1535165"/>
            </a:xfrm>
            <a:prstGeom prst="roundRect">
              <a:avLst>
                <a:gd name="adj" fmla="val 7952"/>
              </a:avLst>
            </a:prstGeom>
            <a:solidFill>
              <a:srgbClr val="42AB0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~42/74/83% of Calgary/Toronto/Vancouver city data had correct install years.</a:t>
              </a:r>
            </a:p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Need to improve data verification &amp; standards for research purposes.</a:t>
              </a:r>
            </a:p>
          </p:txBody>
        </p:sp>
        <p:pic>
          <p:nvPicPr>
            <p:cNvPr id="20" name="Graphic 19" descr="Checkbox Checked with solid fill">
              <a:extLst>
                <a:ext uri="{FF2B5EF4-FFF2-40B4-BE49-F238E27FC236}">
                  <a16:creationId xmlns:a16="http://schemas.microsoft.com/office/drawing/2014/main" id="{2D8CFA7B-75E8-9FC7-82D2-A4B1B1C91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1474" y="4103207"/>
              <a:ext cx="1254883" cy="12548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62FACD-AAFF-6028-8345-801587DC7EF3}"/>
              </a:ext>
            </a:extLst>
          </p:cNvPr>
          <p:cNvGrpSpPr/>
          <p:nvPr/>
        </p:nvGrpSpPr>
        <p:grpSpPr>
          <a:xfrm>
            <a:off x="790950" y="5587745"/>
            <a:ext cx="12391650" cy="1535164"/>
            <a:chOff x="790950" y="5350001"/>
            <a:chExt cx="12391650" cy="153516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A1AAB6D-0C66-3A93-96C2-34B3B9D5BC68}"/>
                </a:ext>
              </a:extLst>
            </p:cNvPr>
            <p:cNvSpPr/>
            <p:nvPr/>
          </p:nvSpPr>
          <p:spPr>
            <a:xfrm>
              <a:off x="790950" y="5350001"/>
              <a:ext cx="12391650" cy="1535164"/>
            </a:xfrm>
            <a:prstGeom prst="roundRect">
              <a:avLst>
                <a:gd name="adj" fmla="val 7952"/>
              </a:avLst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0" rtlCol="0" anchor="ctr"/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Trends comparable across cities with standardized infrastructure types. However, care needed to standardize infrastructure types for study purposes.</a:t>
              </a:r>
            </a:p>
          </p:txBody>
        </p:sp>
        <p:pic>
          <p:nvPicPr>
            <p:cNvPr id="22" name="Graphic 21" descr="Venn diagram with solid fill">
              <a:extLst>
                <a:ext uri="{FF2B5EF4-FFF2-40B4-BE49-F238E27FC236}">
                  <a16:creationId xmlns:a16="http://schemas.microsoft.com/office/drawing/2014/main" id="{0730BB0E-BAD0-F50D-2D53-0F6DA326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9139" y="5597806"/>
              <a:ext cx="1039554" cy="1039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75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E492-8F9B-7947-8684-FC8F9811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Cycling … Healthy, but Dangerous?</a:t>
            </a:r>
            <a:r>
              <a:rPr lang="en-US" baseline="30000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7F4B9-9D56-8042-ADCF-2B28E48A4E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collage of people riding bikes&#10;&#10;Description automatically generated">
            <a:extLst>
              <a:ext uri="{FF2B5EF4-FFF2-40B4-BE49-F238E27FC236}">
                <a16:creationId xmlns:a16="http://schemas.microsoft.com/office/drawing/2014/main" id="{5F89FEFD-5FB4-8E2A-82D4-1D737331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891" y="1790700"/>
            <a:ext cx="5334000" cy="533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CD9471-004F-55E4-2A89-2E7D88B5089E}"/>
              </a:ext>
            </a:extLst>
          </p:cNvPr>
          <p:cNvSpPr txBox="1"/>
          <p:nvPr/>
        </p:nvSpPr>
        <p:spPr>
          <a:xfrm>
            <a:off x="672221" y="4613342"/>
            <a:ext cx="328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Fitness &amp; Mental Health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3E25C-4406-B080-E035-D257195C50D1}"/>
              </a:ext>
            </a:extLst>
          </p:cNvPr>
          <p:cNvSpPr txBox="1"/>
          <p:nvPr/>
        </p:nvSpPr>
        <p:spPr>
          <a:xfrm>
            <a:off x="2488031" y="20346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Cleaner 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EFB7D-2853-34B9-777F-62A82CF53484}"/>
              </a:ext>
            </a:extLst>
          </p:cNvPr>
          <p:cNvSpPr txBox="1"/>
          <p:nvPr/>
        </p:nvSpPr>
        <p:spPr>
          <a:xfrm>
            <a:off x="494420" y="3314124"/>
            <a:ext cx="346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Traffic &amp; Noise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A256-8354-E87E-8D4A-0AF62E3D0D6E}"/>
              </a:ext>
            </a:extLst>
          </p:cNvPr>
          <p:cNvSpPr txBox="1"/>
          <p:nvPr/>
        </p:nvSpPr>
        <p:spPr>
          <a:xfrm>
            <a:off x="965591" y="5912560"/>
            <a:ext cx="328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Longer Lives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5C8C-7B16-459B-F63F-405BC171077B}"/>
              </a:ext>
            </a:extLst>
          </p:cNvPr>
          <p:cNvSpPr txBox="1"/>
          <p:nvPr/>
        </p:nvSpPr>
        <p:spPr>
          <a:xfrm>
            <a:off x="4572000" y="7595098"/>
            <a:ext cx="655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Teschke, K., Reynolds, C. C., Ries, F. J., Gouge, B., &amp; Winters, M. (2012). Bicycling: Health risk or benefit. UBC Med J, 3(2), 6-11.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05205C-140C-C045-6A18-73B45846FC50}"/>
              </a:ext>
            </a:extLst>
          </p:cNvPr>
          <p:cNvSpPr txBox="1"/>
          <p:nvPr/>
        </p:nvSpPr>
        <p:spPr>
          <a:xfrm>
            <a:off x="9853295" y="3606968"/>
            <a:ext cx="4146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Risk of Injury &amp; Death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e.g. 2.3X injury, 1.8X death versus</a:t>
            </a:r>
          </a:p>
          <a:p>
            <a:r>
              <a:rPr lang="en-US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vehicles in US (1999-2003)</a:t>
            </a:r>
            <a:endParaRPr lang="en-US" sz="2400" dirty="0">
              <a:solidFill>
                <a:srgbClr val="0029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ADDF6D-ED77-ACFE-C352-FE0EEA43A33F}"/>
              </a:ext>
            </a:extLst>
          </p:cNvPr>
          <p:cNvSpPr txBox="1"/>
          <p:nvPr/>
        </p:nvSpPr>
        <p:spPr>
          <a:xfrm>
            <a:off x="9159624" y="2029184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Pollution Exposure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DCA38-253E-61D5-F870-AA7EF4FD444E}"/>
              </a:ext>
            </a:extLst>
          </p:cNvPr>
          <p:cNvSpPr txBox="1"/>
          <p:nvPr/>
        </p:nvSpPr>
        <p:spPr>
          <a:xfrm>
            <a:off x="9588891" y="5912560"/>
            <a:ext cx="285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Shorter Lives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8FE56E5-1D6B-35CE-12D8-906BE7D875C8}"/>
              </a:ext>
            </a:extLst>
          </p:cNvPr>
          <p:cNvSpPr/>
          <p:nvPr/>
        </p:nvSpPr>
        <p:spPr>
          <a:xfrm>
            <a:off x="4114799" y="1676400"/>
            <a:ext cx="5612231" cy="5562600"/>
          </a:xfrm>
          <a:prstGeom prst="ellipse">
            <a:avLst/>
          </a:prstGeom>
          <a:noFill/>
          <a:ln w="76200">
            <a:solidFill>
              <a:srgbClr val="008C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43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B0D12-A77A-9698-1AD1-A8E0DAAD7B5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9291B-7F68-C326-7CF0-242EB8C2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E4725-4E7E-92EB-75AC-D57BB73CC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3100" y="2206249"/>
            <a:ext cx="13284200" cy="461665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latin typeface="Arial" panose="020B0604020202020204" pitchFamily="34" charset="0"/>
              </a:rPr>
              <a:t>This study was supported by the Canadian Institutes of Health Research (CIHR).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BF9A1B-6916-5A50-2D22-64EEF112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25899"/>
            <a:ext cx="5047718" cy="11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6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BC10-37CF-224F-A405-39376C4D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145" y="457200"/>
            <a:ext cx="6607474" cy="424731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Thank You for Your Time!</a:t>
            </a:r>
            <a:br>
              <a:rPr lang="en-US" dirty="0"/>
            </a:br>
            <a:br>
              <a:rPr lang="en-US" dirty="0"/>
            </a:br>
            <a:r>
              <a:rPr lang="en-US" sz="2800" kern="0" dirty="0">
                <a:latin typeface="+mn-lt"/>
              </a:rPr>
              <a:t>Richard Wen</a:t>
            </a:r>
            <a:br>
              <a:rPr lang="en-US" sz="2800" kern="0" dirty="0">
                <a:latin typeface="+mn-lt"/>
              </a:rPr>
            </a:br>
            <a:br>
              <a:rPr lang="en-US" sz="1800" kern="0" dirty="0">
                <a:latin typeface="+mn-lt"/>
              </a:rPr>
            </a:br>
            <a:r>
              <a:rPr lang="en-US" sz="2400" b="0" kern="0" dirty="0">
                <a:latin typeface="+mn-lt"/>
              </a:rPr>
              <a:t>Postdoctoral Fellow</a:t>
            </a:r>
            <a:br>
              <a:rPr lang="en-US" sz="2400" b="0" kern="0" dirty="0">
                <a:latin typeface="+mn-lt"/>
              </a:rPr>
            </a:br>
            <a:r>
              <a:rPr lang="en-US" sz="2400" b="0" i="1" kern="0" dirty="0" err="1">
                <a:latin typeface="+mn-lt"/>
              </a:rPr>
              <a:t>richard.wen@utoronto.ca</a:t>
            </a: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br>
              <a:rPr lang="en-US" sz="2400" b="0" i="1" kern="0" dirty="0">
                <a:latin typeface="+mn-lt"/>
              </a:rPr>
            </a:br>
            <a:r>
              <a:rPr lang="en-US" sz="2000" b="0" u="sng" kern="0" dirty="0">
                <a:latin typeface="+mn-lt"/>
              </a:rPr>
              <a:t>R Code and Data for Figures and Tables</a:t>
            </a:r>
            <a:endParaRPr lang="en-US" b="0" u="sng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07A76B9-B766-1FE3-4267-BD2747626911}"/>
              </a:ext>
            </a:extLst>
          </p:cNvPr>
          <p:cNvSpPr txBox="1">
            <a:spLocks/>
          </p:cNvSpPr>
          <p:nvPr/>
        </p:nvSpPr>
        <p:spPr>
          <a:xfrm>
            <a:off x="8153400" y="4808399"/>
            <a:ext cx="5486400" cy="449401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kern="0" dirty="0">
                <a:latin typeface="Arial" panose="020B0604020202020204" pitchFamily="34" charset="0"/>
              </a:rPr>
              <a:t>https://</a:t>
            </a:r>
            <a:r>
              <a:rPr lang="en-US" sz="2000" b="0" kern="0" dirty="0" err="1">
                <a:latin typeface="Arial" panose="020B0604020202020204" pitchFamily="34" charset="0"/>
              </a:rPr>
              <a:t>rrwen.github.io</a:t>
            </a:r>
            <a:r>
              <a:rPr lang="en-US" sz="2000" b="0" kern="0" dirty="0">
                <a:latin typeface="Arial" panose="020B0604020202020204" pitchFamily="34" charset="0"/>
              </a:rPr>
              <a:t>/</a:t>
            </a:r>
            <a:r>
              <a:rPr lang="en-US" sz="2000" b="0" kern="0" dirty="0" err="1">
                <a:latin typeface="Arial" panose="020B0604020202020204" pitchFamily="34" charset="0"/>
              </a:rPr>
              <a:t>recovr-infracycle</a:t>
            </a:r>
            <a:endParaRPr lang="en-US" sz="2000" b="0" kern="0" dirty="0">
              <a:latin typeface="Arial" panose="020B0604020202020204" pitchFamily="34" charset="0"/>
            </a:endParaRPr>
          </a:p>
        </p:txBody>
      </p:sp>
      <p:pic>
        <p:nvPicPr>
          <p:cNvPr id="4" name="Graphic 3" descr="Share with solid fill">
            <a:extLst>
              <a:ext uri="{FF2B5EF4-FFF2-40B4-BE49-F238E27FC236}">
                <a16:creationId xmlns:a16="http://schemas.microsoft.com/office/drawing/2014/main" id="{251BC855-D5A6-2793-E141-D360EE6F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0718" y="4775424"/>
            <a:ext cx="449400" cy="449400"/>
          </a:xfrm>
          <a:prstGeom prst="rect">
            <a:avLst/>
          </a:prstGeom>
        </p:spPr>
      </p:pic>
      <p:pic>
        <p:nvPicPr>
          <p:cNvPr id="6" name="Picture 5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F64E640-B8C5-C954-B96A-DF2CDB6D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18" y="5471953"/>
            <a:ext cx="2300447" cy="23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Pandemic Cycling Boom and Safer Streets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0B9E7-3A14-BD5F-751C-0FED848BDC82}"/>
              </a:ext>
            </a:extLst>
          </p:cNvPr>
          <p:cNvSpPr txBox="1"/>
          <p:nvPr/>
        </p:nvSpPr>
        <p:spPr>
          <a:xfrm>
            <a:off x="4492658" y="7450723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Buehler, R., &amp; 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Pucher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(2022). Cycling through the COVID-19 pandemic to a more sustainable transport future: Evidence from case studies of 14 large bicycle-friendly cities in Europe and North America. Sustainability, 14(12), 7293.</a:t>
            </a:r>
          </a:p>
        </p:txBody>
      </p:sp>
      <p:pic>
        <p:nvPicPr>
          <p:cNvPr id="20" name="Picture 19" descr="A person and child on a bike&#10;&#10;Description automatically generated">
            <a:extLst>
              <a:ext uri="{FF2B5EF4-FFF2-40B4-BE49-F238E27FC236}">
                <a16:creationId xmlns:a16="http://schemas.microsoft.com/office/drawing/2014/main" id="{28B27EF0-D106-2440-6C34-6B37B8875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1" y="1960192"/>
            <a:ext cx="12554045" cy="4676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D62B7A-30E3-1656-B97C-AA7AB0CCBC29}"/>
              </a:ext>
            </a:extLst>
          </p:cNvPr>
          <p:cNvSpPr/>
          <p:nvPr/>
        </p:nvSpPr>
        <p:spPr>
          <a:xfrm>
            <a:off x="790950" y="1965198"/>
            <a:ext cx="271425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9905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Cyclists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11 of 13 Countries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+27% Italy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761302-9A77-C61A-5458-D93CB8265A79}"/>
              </a:ext>
            </a:extLst>
          </p:cNvPr>
          <p:cNvSpPr/>
          <p:nvPr/>
        </p:nvSpPr>
        <p:spPr>
          <a:xfrm>
            <a:off x="3962400" y="1952171"/>
            <a:ext cx="2819400" cy="4632393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Reduced Speed Limits</a:t>
            </a: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30 km/h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Slow streets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DAEC03-DE5B-1F23-AD81-BBD2196A833F}"/>
              </a:ext>
            </a:extLst>
          </p:cNvPr>
          <p:cNvSpPr/>
          <p:nvPr/>
        </p:nvSpPr>
        <p:spPr>
          <a:xfrm>
            <a:off x="7210926" y="1962000"/>
            <a:ext cx="2844000" cy="4626000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Cycling Education</a:t>
            </a:r>
          </a:p>
          <a:p>
            <a:pPr algn="ctr"/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Free Courses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6/7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grade schools Vancouver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90B26B-8310-EE09-C2D3-71188C7746EE}"/>
              </a:ext>
            </a:extLst>
          </p:cNvPr>
          <p:cNvSpPr/>
          <p:nvPr/>
        </p:nvSpPr>
        <p:spPr>
          <a:xfrm>
            <a:off x="10476000" y="1947709"/>
            <a:ext cx="2862000" cy="4688774"/>
          </a:xfrm>
          <a:prstGeom prst="roundRect">
            <a:avLst>
              <a:gd name="adj" fmla="val 7952"/>
            </a:avLst>
          </a:prstGeom>
          <a:solidFill>
            <a:srgbClr val="00295C">
              <a:alpha val="55000"/>
            </a:srgb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Infrastructure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Network Expansions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(e.g. 17 routes by 2027 Montréal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53705C1-4370-C7D6-B4BC-36F1EEC965FF}"/>
              </a:ext>
            </a:extLst>
          </p:cNvPr>
          <p:cNvSpPr/>
          <p:nvPr/>
        </p:nvSpPr>
        <p:spPr>
          <a:xfrm>
            <a:off x="10515600" y="1947709"/>
            <a:ext cx="2829396" cy="4703080"/>
          </a:xfrm>
          <a:prstGeom prst="roundRect">
            <a:avLst>
              <a:gd name="adj" fmla="val 7952"/>
            </a:avLst>
          </a:prstGeom>
          <a:noFill/>
          <a:ln w="76200">
            <a:solidFill>
              <a:srgbClr val="FF64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C154FC-C461-7647-D2F7-8977BCFE3796}"/>
              </a:ext>
            </a:extLst>
          </p:cNvPr>
          <p:cNvSpPr txBox="1"/>
          <p:nvPr/>
        </p:nvSpPr>
        <p:spPr>
          <a:xfrm>
            <a:off x="4492658" y="7728408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vancouver.ca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/streets-transportation/making-streets-for-people-program.   </a:t>
            </a:r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bikehub.ca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/bike-to-school</a:t>
            </a:r>
          </a:p>
          <a:p>
            <a:r>
              <a:rPr lang="en-US" sz="8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montreal.ca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8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8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/articles/ebn-montreals-express-bike-network-4666</a:t>
            </a:r>
          </a:p>
        </p:txBody>
      </p:sp>
    </p:spTree>
    <p:extLst>
      <p:ext uri="{BB962C8B-B14F-4D97-AF65-F5344CB8AC3E}">
        <p14:creationId xmlns:p14="http://schemas.microsoft.com/office/powerpoint/2010/main" val="415822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609600"/>
            <a:ext cx="13284200" cy="738664"/>
          </a:xfrm>
        </p:spPr>
        <p:txBody>
          <a:bodyPr/>
          <a:lstStyle/>
          <a:p>
            <a:r>
              <a:rPr lang="en-US" dirty="0"/>
              <a:t>Infrastructure: Is it Happening? How Do We Know?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0387F-283A-CEC5-FD9B-2B7E97E9A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"/>
          <a:stretch/>
        </p:blipFill>
        <p:spPr>
          <a:xfrm>
            <a:off x="886716" y="1646591"/>
            <a:ext cx="5957338" cy="2984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E140-C1E0-8A34-0C92-8574B7A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2" y="2978572"/>
            <a:ext cx="5608868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A17635-9E69-0E32-015B-91C21C2B71F2}"/>
              </a:ext>
            </a:extLst>
          </p:cNvPr>
          <p:cNvSpPr txBox="1"/>
          <p:nvPr/>
        </p:nvSpPr>
        <p:spPr>
          <a:xfrm>
            <a:off x="7459220" y="2020194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6C852-BE77-2EA3-560B-56AB5D47C87C}"/>
              </a:ext>
            </a:extLst>
          </p:cNvPr>
          <p:cNvSpPr txBox="1"/>
          <p:nvPr/>
        </p:nvSpPr>
        <p:spPr>
          <a:xfrm>
            <a:off x="8077200" y="3590533"/>
            <a:ext cx="2642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3578D-2324-3376-A86B-EDA486E0F20D}"/>
              </a:ext>
            </a:extLst>
          </p:cNvPr>
          <p:cNvSpPr txBox="1"/>
          <p:nvPr/>
        </p:nvSpPr>
        <p:spPr>
          <a:xfrm>
            <a:off x="9982200" y="516087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FC10-8328-C634-7706-8BA8A02F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30" b="1225"/>
          <a:stretch/>
        </p:blipFill>
        <p:spPr>
          <a:xfrm>
            <a:off x="2752436" y="4608880"/>
            <a:ext cx="6731000" cy="2529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31181-591C-73F3-047D-AEC1C49465F1}"/>
              </a:ext>
            </a:extLst>
          </p:cNvPr>
          <p:cNvSpPr txBox="1"/>
          <p:nvPr/>
        </p:nvSpPr>
        <p:spPr>
          <a:xfrm>
            <a:off x="4636201" y="7800201"/>
            <a:ext cx="673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opendata.vancouver.ca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data.calgary.ca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2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open.toronto.ca</a:t>
            </a:r>
            <a:endParaRPr lang="en-US" sz="1200" i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868556-A6FE-2444-7502-992F580C7EA4}"/>
              </a:ext>
            </a:extLst>
          </p:cNvPr>
          <p:cNvSpPr txBox="1"/>
          <p:nvPr/>
        </p:nvSpPr>
        <p:spPr>
          <a:xfrm>
            <a:off x="419685" y="3821366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5E548-1E92-3624-3EF5-D3F6D248FE08}"/>
              </a:ext>
            </a:extLst>
          </p:cNvPr>
          <p:cNvSpPr txBox="1"/>
          <p:nvPr/>
        </p:nvSpPr>
        <p:spPr>
          <a:xfrm>
            <a:off x="1347555" y="5338595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AAC1C-E3FF-19AC-D0A2-CBBA52D75FCD}"/>
              </a:ext>
            </a:extLst>
          </p:cNvPr>
          <p:cNvSpPr txBox="1"/>
          <p:nvPr/>
        </p:nvSpPr>
        <p:spPr>
          <a:xfrm>
            <a:off x="2245606" y="6968903"/>
            <a:ext cx="506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53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E9D337-B830-E85B-F79C-DB330F1BF854}"/>
              </a:ext>
            </a:extLst>
          </p:cNvPr>
          <p:cNvSpPr/>
          <p:nvPr/>
        </p:nvSpPr>
        <p:spPr>
          <a:xfrm>
            <a:off x="1732681" y="5500692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   Evaluate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yearly trends in cycling infrastructure across cities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7382A50-75D1-7BF5-BA60-B4D297563DE3}"/>
              </a:ext>
            </a:extLst>
          </p:cNvPr>
          <p:cNvSpPr/>
          <p:nvPr/>
        </p:nvSpPr>
        <p:spPr>
          <a:xfrm>
            <a:off x="1732681" y="3306086"/>
            <a:ext cx="10788182" cy="1258087"/>
          </a:xfrm>
          <a:prstGeom prst="roundRect">
            <a:avLst/>
          </a:prstGeom>
          <a:solidFill>
            <a:srgbClr val="00295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2000" rtlCol="0" anchor="ctr"/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Verify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installation and upgrade data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green and white circle with white arrow and graph&#10;&#10;Description automatically generated">
            <a:extLst>
              <a:ext uri="{FF2B5EF4-FFF2-40B4-BE49-F238E27FC236}">
                <a16:creationId xmlns:a16="http://schemas.microsoft.com/office/drawing/2014/main" id="{92CB775F-EE5E-5A64-2746-BCB41BCDA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" y="3066680"/>
            <a:ext cx="1785811" cy="397814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Objectives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8D0FC-AE07-F234-AC23-40853C99667A}"/>
              </a:ext>
            </a:extLst>
          </p:cNvPr>
          <p:cNvSpPr txBox="1"/>
          <p:nvPr/>
        </p:nvSpPr>
        <p:spPr>
          <a:xfrm>
            <a:off x="709924" y="1611541"/>
            <a:ext cx="12738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dedicated cycling infrastructure (painted lanes, buffered lanes, and cycle tracks as defined by the Canadian Bikeway Comfort and Safety (Can-BICS)</a:t>
            </a:r>
            <a:r>
              <a:rPr lang="en-US" sz="2400" baseline="30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24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 system) in the cities of Vancouver, Calgary, and Toronto from 2010 to 2022: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098BB3-D770-6423-99B9-001C4F60A9E0}"/>
              </a:ext>
            </a:extLst>
          </p:cNvPr>
          <p:cNvSpPr/>
          <p:nvPr/>
        </p:nvSpPr>
        <p:spPr>
          <a:xfrm>
            <a:off x="689142" y="3075148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F7AB96-E680-358D-770B-A7FFDACD936E}"/>
              </a:ext>
            </a:extLst>
          </p:cNvPr>
          <p:cNvSpPr/>
          <p:nvPr/>
        </p:nvSpPr>
        <p:spPr>
          <a:xfrm>
            <a:off x="689142" y="5249072"/>
            <a:ext cx="1785811" cy="1761328"/>
          </a:xfrm>
          <a:prstGeom prst="ellipse">
            <a:avLst/>
          </a:prstGeom>
          <a:noFill/>
          <a:ln w="76200">
            <a:solidFill>
              <a:srgbClr val="00295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0F848-F3F3-ADA9-3838-7B20329051EB}"/>
              </a:ext>
            </a:extLst>
          </p:cNvPr>
          <p:cNvSpPr txBox="1"/>
          <p:nvPr/>
        </p:nvSpPr>
        <p:spPr>
          <a:xfrm>
            <a:off x="4800600" y="7543800"/>
            <a:ext cx="6400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Winters, M., </a:t>
            </a:r>
            <a:r>
              <a:rPr lang="en-US" sz="1000" i="1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Zanotto</a:t>
            </a:r>
            <a:r>
              <a:rPr lang="en-US" sz="10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M., &amp; Butler, G. (2020). At-a-glance-The Canadian Bikeway Comfort and Safety (Can-BICS) Classification System: a common naming convention for cycling infrastructure. Health promotion and chronic disease prevention in Canada: research, policy and practice, 40(9), 288.</a:t>
            </a:r>
          </a:p>
        </p:txBody>
      </p:sp>
    </p:spTree>
    <p:extLst>
      <p:ext uri="{BB962C8B-B14F-4D97-AF65-F5344CB8AC3E}">
        <p14:creationId xmlns:p14="http://schemas.microsoft.com/office/powerpoint/2010/main" val="12715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E9C8B-1629-32BA-599D-A6447D5311AE}"/>
              </a:ext>
            </a:extLst>
          </p:cNvPr>
          <p:cNvGrpSpPr>
            <a:grpSpLocks noChangeAspect="1"/>
          </p:cNvGrpSpPr>
          <p:nvPr/>
        </p:nvGrpSpPr>
        <p:grpSpPr>
          <a:xfrm>
            <a:off x="710940" y="1600200"/>
            <a:ext cx="3511536" cy="1958968"/>
            <a:chOff x="1583778" y="2590800"/>
            <a:chExt cx="2491295" cy="1389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647C6D-6CB7-D097-ED9F-9863A58F9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529"/>
            <a:stretch/>
          </p:blipFill>
          <p:spPr>
            <a:xfrm>
              <a:off x="1583778" y="2590800"/>
              <a:ext cx="2491295" cy="1248135"/>
            </a:xfrm>
            <a:prstGeom prst="round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748185A-B7D5-8E1E-D6F5-DAD9F0F34F4B}"/>
                </a:ext>
              </a:extLst>
            </p:cNvPr>
            <p:cNvSpPr/>
            <p:nvPr/>
          </p:nvSpPr>
          <p:spPr>
            <a:xfrm>
              <a:off x="1583778" y="2590800"/>
              <a:ext cx="2491295" cy="1389810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Vancouver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opendata.vancouver.ca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89A9AD-82A2-5344-4D35-1E8FCC7B098E}"/>
              </a:ext>
            </a:extLst>
          </p:cNvPr>
          <p:cNvGrpSpPr>
            <a:grpSpLocks noChangeAspect="1"/>
          </p:cNvGrpSpPr>
          <p:nvPr/>
        </p:nvGrpSpPr>
        <p:grpSpPr>
          <a:xfrm>
            <a:off x="751824" y="3716687"/>
            <a:ext cx="3436016" cy="1958969"/>
            <a:chOff x="1588150" y="4267200"/>
            <a:chExt cx="2470503" cy="111406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C11066-096B-CC1A-4F21-4CA3C062F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150" y="4267200"/>
              <a:ext cx="2470503" cy="1114065"/>
            </a:xfrm>
            <a:prstGeom prst="round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9B117B4-7E94-3F37-8EF9-50025A50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88150" y="4267201"/>
              <a:ext cx="2470503" cy="1114065"/>
            </a:xfrm>
            <a:prstGeom prst="roundRect">
              <a:avLst>
                <a:gd name="adj" fmla="val 14202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Calgary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data.calgary.ca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E3B04F-E031-A9CE-D63B-61E9699A8007}"/>
              </a:ext>
            </a:extLst>
          </p:cNvPr>
          <p:cNvGrpSpPr>
            <a:grpSpLocks noChangeAspect="1"/>
          </p:cNvGrpSpPr>
          <p:nvPr/>
        </p:nvGrpSpPr>
        <p:grpSpPr>
          <a:xfrm>
            <a:off x="767348" y="5833176"/>
            <a:ext cx="3420492" cy="1285315"/>
            <a:chOff x="1544053" y="5891993"/>
            <a:chExt cx="2570747" cy="9660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C94686-F426-5848-11DF-C3EE9487E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930" b="1225"/>
            <a:stretch/>
          </p:blipFill>
          <p:spPr>
            <a:xfrm>
              <a:off x="1544053" y="5891993"/>
              <a:ext cx="2570747" cy="966006"/>
            </a:xfrm>
            <a:prstGeom prst="round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9209550-6850-27F3-3CAD-D44C2A22C121}"/>
                </a:ext>
              </a:extLst>
            </p:cNvPr>
            <p:cNvSpPr/>
            <p:nvPr/>
          </p:nvSpPr>
          <p:spPr>
            <a:xfrm>
              <a:off x="1544053" y="5891994"/>
              <a:ext cx="2555507" cy="966006"/>
            </a:xfrm>
            <a:prstGeom prst="roundRect">
              <a:avLst>
                <a:gd name="adj" fmla="val 15834"/>
              </a:avLst>
            </a:prstGeom>
            <a:solidFill>
              <a:srgbClr val="00295C">
                <a:alpha val="59905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Toronto Bikeways</a:t>
              </a:r>
            </a:p>
            <a:p>
              <a:pPr algn="ctr"/>
              <a:r>
                <a:rPr lang="en-US" sz="2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open.toronto.ca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0CA08AF-2127-CED6-9FB0-EFE2CACAA7EF}"/>
              </a:ext>
            </a:extLst>
          </p:cNvPr>
          <p:cNvSpPr txBox="1"/>
          <p:nvPr/>
        </p:nvSpPr>
        <p:spPr>
          <a:xfrm>
            <a:off x="4530148" y="1623646"/>
            <a:ext cx="8915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3666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Street bikeways, protected bike lanes, painted lanes, shared lanes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On-street painted lanes, protected bike lanes, local street bikeways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67EFB2-1A30-CC94-F73B-47A28646DED6}"/>
              </a:ext>
            </a:extLst>
          </p:cNvPr>
          <p:cNvSpPr txBox="1"/>
          <p:nvPr/>
        </p:nvSpPr>
        <p:spPr>
          <a:xfrm>
            <a:off x="4536010" y="3775199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4169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on-street bikeways, shared lanes, temporary and decommissioned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Active bike lanes, cycle tracks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6D03B3-F9F6-D5D6-C291-84928C1A033A}"/>
              </a:ext>
            </a:extLst>
          </p:cNvPr>
          <p:cNvSpPr txBox="1"/>
          <p:nvPr/>
        </p:nvSpPr>
        <p:spPr>
          <a:xfrm>
            <a:off x="4536010" y="5833176"/>
            <a:ext cx="89292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1323 Road Segments</a:t>
            </a:r>
          </a:p>
          <a:p>
            <a:r>
              <a:rPr lang="en-US" sz="2000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tracks, bike lanes, neighborhood routes with sharrows, multi-use trails, signed cycling routes</a:t>
            </a:r>
          </a:p>
          <a:p>
            <a:r>
              <a:rPr lang="en-US" sz="2000" i="1" dirty="0">
                <a:solidFill>
                  <a:srgbClr val="0029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Included: Cycle tracks, bike lanes</a:t>
            </a:r>
          </a:p>
        </p:txBody>
      </p:sp>
    </p:spTree>
    <p:extLst>
      <p:ext uri="{BB962C8B-B14F-4D97-AF65-F5344CB8AC3E}">
        <p14:creationId xmlns:p14="http://schemas.microsoft.com/office/powerpoint/2010/main" val="40790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Verification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3818C0C-AF20-79FD-73B8-458AC4A4A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59597"/>
            <a:ext cx="3825760" cy="170210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33FEC-B910-7FC6-263E-E9ED09EA4847}"/>
              </a:ext>
            </a:extLst>
          </p:cNvPr>
          <p:cNvGrpSpPr>
            <a:grpSpLocks noChangeAspect="1"/>
          </p:cNvGrpSpPr>
          <p:nvPr/>
        </p:nvGrpSpPr>
        <p:grpSpPr>
          <a:xfrm>
            <a:off x="747839" y="2541011"/>
            <a:ext cx="3909309" cy="1739276"/>
            <a:chOff x="8680730" y="366936"/>
            <a:chExt cx="1520606" cy="67652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DC07495-D2FD-1D02-7DBC-A11C5515E5A5}"/>
                </a:ext>
              </a:extLst>
            </p:cNvPr>
            <p:cNvSpPr/>
            <p:nvPr/>
          </p:nvSpPr>
          <p:spPr>
            <a:xfrm>
              <a:off x="8680730" y="366936"/>
              <a:ext cx="1520606" cy="676527"/>
            </a:xfrm>
            <a:prstGeom prst="roundRect">
              <a:avLst>
                <a:gd name="adj" fmla="val 1420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0" name="Picture 4" descr="Gsv">
              <a:extLst>
                <a:ext uri="{FF2B5EF4-FFF2-40B4-BE49-F238E27FC236}">
                  <a16:creationId xmlns:a16="http://schemas.microsoft.com/office/drawing/2014/main" id="{15216909-3D04-A9F0-60BF-B6F71582C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6948" y="613218"/>
              <a:ext cx="1308169" cy="18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7EFD599-6CB2-7013-A14D-CB533BA4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2172" y="2531717"/>
            <a:ext cx="3880019" cy="17578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8F8E7A-166E-B8FE-3ABD-D2DDEBE43F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83"/>
          <a:stretch/>
        </p:blipFill>
        <p:spPr>
          <a:xfrm>
            <a:off x="9885463" y="4679665"/>
            <a:ext cx="3626728" cy="2025935"/>
          </a:xfrm>
          <a:prstGeom prst="roundRect">
            <a:avLst/>
          </a:prstGeom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818E2A-500D-DF8E-260A-4E83CFF8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39" y="4679665"/>
            <a:ext cx="3990254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4EB18A4-D139-D567-8DC4-3C62A4CD1A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159" y="4679664"/>
            <a:ext cx="3729841" cy="1939677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52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106C852-8E53-F3D9-95AF-5D5AEF04056E}"/>
              </a:ext>
            </a:extLst>
          </p:cNvPr>
          <p:cNvGrpSpPr/>
          <p:nvPr/>
        </p:nvGrpSpPr>
        <p:grpSpPr>
          <a:xfrm>
            <a:off x="670225" y="4659665"/>
            <a:ext cx="12740975" cy="2579335"/>
            <a:chOff x="673100" y="1535465"/>
            <a:chExt cx="12740975" cy="257933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62BA32-CEFC-A796-69F2-95A4B3FD1EE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2513BB-896B-15B2-15E8-91E1C5239C9D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B554E86-8520-88B0-FBC9-C2DC6E3A7375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Adjusted Yearly Road Lengths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46FAD-6A83-F1C5-E907-232645D89F8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F0CE9-CB9D-8500-4FFC-9E2918E4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/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𝑖𝑛𝑠𝑡𝑎𝑙𝑙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𝑐h𝑎𝑛𝑔𝑒</m:t>
                          </m:r>
                        </m:sup>
                      </m:sSubSup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𝑟𝑒𝑝𝑙𝑎𝑐𝑒𝑚𝑒𝑛𝑡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CE21B4-DA56-C4FE-BF0B-0E034FB8C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586" y="5987099"/>
                <a:ext cx="8541377" cy="566437"/>
              </a:xfrm>
              <a:prstGeom prst="rect">
                <a:avLst/>
              </a:prstGeom>
              <a:blipFill>
                <a:blip r:embed="rId2"/>
                <a:stretch>
                  <a:fillRect l="-89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550943B-728C-AADB-2524-90FE37A15D38}"/>
              </a:ext>
            </a:extLst>
          </p:cNvPr>
          <p:cNvGrpSpPr/>
          <p:nvPr/>
        </p:nvGrpSpPr>
        <p:grpSpPr>
          <a:xfrm>
            <a:off x="673100" y="1611665"/>
            <a:ext cx="12740975" cy="2579335"/>
            <a:chOff x="673100" y="1535465"/>
            <a:chExt cx="12740975" cy="257933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D711129-2B91-8E2F-EB19-80CCB3257357}"/>
                </a:ext>
              </a:extLst>
            </p:cNvPr>
            <p:cNvSpPr/>
            <p:nvPr/>
          </p:nvSpPr>
          <p:spPr>
            <a:xfrm>
              <a:off x="673100" y="1535465"/>
              <a:ext cx="12738100" cy="2579335"/>
            </a:xfrm>
            <a:prstGeom prst="roundRect">
              <a:avLst>
                <a:gd name="adj" fmla="val 7314"/>
              </a:avLst>
            </a:prstGeom>
            <a:solidFill>
              <a:schemeClr val="bg1"/>
            </a:solidFill>
            <a:ln>
              <a:solidFill>
                <a:srgbClr val="00295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6B99439-4300-0A97-17E7-222BD83D617F}"/>
                </a:ext>
              </a:extLst>
            </p:cNvPr>
            <p:cNvSpPr/>
            <p:nvPr/>
          </p:nvSpPr>
          <p:spPr>
            <a:xfrm>
              <a:off x="673100" y="1904999"/>
              <a:ext cx="12738100" cy="474283"/>
            </a:xfrm>
            <a:prstGeom prst="roundRect">
              <a:avLst>
                <a:gd name="adj" fmla="val 0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9A6077A-C665-AFE7-DF9E-52ACD148095B}"/>
                </a:ext>
              </a:extLst>
            </p:cNvPr>
            <p:cNvSpPr/>
            <p:nvPr/>
          </p:nvSpPr>
          <p:spPr>
            <a:xfrm>
              <a:off x="675975" y="1535465"/>
              <a:ext cx="12738100" cy="820146"/>
            </a:xfrm>
            <a:prstGeom prst="roundRect">
              <a:avLst>
                <a:gd name="adj" fmla="val 27867"/>
              </a:avLst>
            </a:prstGeom>
            <a:solidFill>
              <a:srgbClr val="00295C"/>
            </a:solidFill>
            <a:ln>
              <a:solidFill>
                <a:srgbClr val="00295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Yearly Road Lengths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/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sub>
                        <m: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𝑡𝑦𝑝𝑒</m:t>
                              </m:r>
                            </m:sub>
                          </m:sSub>
                        </m:e>
                      </m:nary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9D1E6E-5167-389D-93FA-C990F095C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13" y="2683747"/>
                <a:ext cx="6214073" cy="1056315"/>
              </a:xfrm>
              <a:prstGeom prst="rect">
                <a:avLst/>
              </a:prstGeom>
              <a:blipFill>
                <a:blip r:embed="rId3"/>
                <a:stretch>
                  <a:fillRect l="-1224" t="-115476" r="-408" b="-16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A2CF008-F6BB-6E7B-B98B-B5AA51E0026C}"/>
              </a:ext>
            </a:extLst>
          </p:cNvPr>
          <p:cNvGrpSpPr>
            <a:grpSpLocks noChangeAspect="1"/>
          </p:cNvGrpSpPr>
          <p:nvPr/>
        </p:nvGrpSpPr>
        <p:grpSpPr>
          <a:xfrm>
            <a:off x="1219200" y="2731827"/>
            <a:ext cx="948875" cy="948875"/>
            <a:chOff x="6119221" y="229502"/>
            <a:chExt cx="900000" cy="90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7D25AA5-6406-0C32-890E-B374102FC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221" y="229502"/>
              <a:ext cx="900000" cy="900000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Mathematics with solid fill">
              <a:extLst>
                <a:ext uri="{FF2B5EF4-FFF2-40B4-BE49-F238E27FC236}">
                  <a16:creationId xmlns:a16="http://schemas.microsoft.com/office/drawing/2014/main" id="{8C8C11C0-E4F9-F06B-1A34-9B695FEB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9984" y="360265"/>
              <a:ext cx="638474" cy="638474"/>
            </a:xfrm>
            <a:prstGeom prst="rect">
              <a:avLst/>
            </a:prstGeom>
          </p:spPr>
        </p:pic>
      </p:grpSp>
      <p:pic>
        <p:nvPicPr>
          <p:cNvPr id="31" name="Graphic 30" descr="Caret Right with solid fill">
            <a:extLst>
              <a:ext uri="{FF2B5EF4-FFF2-40B4-BE49-F238E27FC236}">
                <a16:creationId xmlns:a16="http://schemas.microsoft.com/office/drawing/2014/main" id="{4BBE9242-6936-6E9B-5FF3-E1289A0B2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6737331" y="4117322"/>
            <a:ext cx="603886" cy="603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EB9599D-E914-1177-83BD-E7FE9C1CF133}"/>
              </a:ext>
            </a:extLst>
          </p:cNvPr>
          <p:cNvGrpSpPr/>
          <p:nvPr/>
        </p:nvGrpSpPr>
        <p:grpSpPr>
          <a:xfrm>
            <a:off x="1219200" y="5795879"/>
            <a:ext cx="948875" cy="948875"/>
            <a:chOff x="1219200" y="5795879"/>
            <a:chExt cx="948875" cy="94887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4A16212-9362-B4B1-462C-B668078E4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5795879"/>
              <a:ext cx="948875" cy="948875"/>
            </a:xfrm>
            <a:prstGeom prst="ellipse">
              <a:avLst/>
            </a:prstGeom>
            <a:solidFill>
              <a:srgbClr val="815DC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Settings with solid fill">
              <a:extLst>
                <a:ext uri="{FF2B5EF4-FFF2-40B4-BE49-F238E27FC236}">
                  <a16:creationId xmlns:a16="http://schemas.microsoft.com/office/drawing/2014/main" id="{7DDFEA83-15A6-B805-6E60-97350D5A2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41541" y="5913744"/>
              <a:ext cx="704191" cy="70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76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BCF369-19A9-A816-5D09-02155B5568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E66E05-2692-F674-8225-41AF166A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Segment Inclusions and Exclusions</a:t>
            </a:r>
          </a:p>
        </p:txBody>
      </p:sp>
      <p:pic>
        <p:nvPicPr>
          <p:cNvPr id="5" name="Picture 4" descr="A flowchart of a flowchart&#10;&#10;Description automatically generated">
            <a:extLst>
              <a:ext uri="{FF2B5EF4-FFF2-40B4-BE49-F238E27FC236}">
                <a16:creationId xmlns:a16="http://schemas.microsoft.com/office/drawing/2014/main" id="{B5F3F2BF-9D08-50D9-4AC9-54B7721400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6"/>
          <a:stretch/>
        </p:blipFill>
        <p:spPr>
          <a:xfrm>
            <a:off x="2438400" y="1348264"/>
            <a:ext cx="8044418" cy="60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2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6D125EB0076343ABA9906774C8236C" ma:contentTypeVersion="15" ma:contentTypeDescription="Create a new document." ma:contentTypeScope="" ma:versionID="d9aff4f06d8d05ac10a88681b1f3df99">
  <xsd:schema xmlns:xsd="http://www.w3.org/2001/XMLSchema" xmlns:xs="http://www.w3.org/2001/XMLSchema" xmlns:p="http://schemas.microsoft.com/office/2006/metadata/properties" xmlns:ns2="75289978-22bd-4030-93b3-eda410817337" xmlns:ns3="6c62222f-b1b3-4f11-b8ef-7e66d7281017" targetNamespace="http://schemas.microsoft.com/office/2006/metadata/properties" ma:root="true" ma:fieldsID="1bcf6714def21295a1f1e739d346dc5b" ns2:_="" ns3:_="">
    <xsd:import namespace="75289978-22bd-4030-93b3-eda410817337"/>
    <xsd:import namespace="6c62222f-b1b3-4f11-b8ef-7e66d72810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89978-22bd-4030-93b3-eda410817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fe164b29-4069-4387-b6aa-f01f2a1f474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62222f-b1b3-4f11-b8ef-7e66d72810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7393e4b8-67ce-4460-93f7-8d6db03d6bba}" ma:internalName="TaxCatchAll" ma:showField="CatchAllData" ma:web="6c62222f-b1b3-4f11-b8ef-7e66d728101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62222f-b1b3-4f11-b8ef-7e66d7281017" xsi:nil="true"/>
    <lcf76f155ced4ddcb4097134ff3c332f xmlns="75289978-22bd-4030-93b3-eda410817337">
      <Terms xmlns="http://schemas.microsoft.com/office/infopath/2007/PartnerControls"/>
    </lcf76f155ced4ddcb4097134ff3c332f>
    <SharedWithUsers xmlns="6c62222f-b1b3-4f11-b8ef-7e66d7281017">
      <UserInfo>
        <DisplayName>Nadia Ismail</DisplayName>
        <AccountId>6198</AccountId>
        <AccountType/>
      </UserInfo>
      <UserInfo>
        <DisplayName>Withney McKnight</DisplayName>
        <AccountId>802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CF2A61-E36D-4CF3-BDD7-7BC2B6EA9F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89978-22bd-4030-93b3-eda410817337"/>
    <ds:schemaRef ds:uri="6c62222f-b1b3-4f11-b8ef-7e66d72810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8EB84A-BC12-4C73-8DB4-15FEC72087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AEBBE-9FE1-4DFA-9639-C72269117377}">
  <ds:schemaRefs>
    <ds:schemaRef ds:uri="http://schemas.microsoft.com/office/2006/metadata/properties"/>
    <ds:schemaRef ds:uri="http://schemas.microsoft.com/office/infopath/2007/PartnerControls"/>
    <ds:schemaRef ds:uri="6c62222f-b1b3-4f11-b8ef-7e66d7281017"/>
    <ds:schemaRef ds:uri="75289978-22bd-4030-93b3-eda41081733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946</Words>
  <Application>Microsoft Macintosh PowerPoint</Application>
  <PresentationFormat>Custom</PresentationFormat>
  <Paragraphs>206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Century Gothic</vt:lpstr>
      <vt:lpstr>Office Theme</vt:lpstr>
      <vt:lpstr>Pedaling Forward: The Evolution of Bicycling Infrastructure in 3 Canadian Cities from 2010 to 2022 </vt:lpstr>
      <vt:lpstr>Cycling … Healthy, but Dangerous?1</vt:lpstr>
      <vt:lpstr>The Pandemic Cycling Boom and Safer Streets</vt:lpstr>
      <vt:lpstr>Infrastructure: Is it Happening? How Do We Know?</vt:lpstr>
      <vt:lpstr>Research Objectives</vt:lpstr>
      <vt:lpstr>Data</vt:lpstr>
      <vt:lpstr>Methods: Verification</vt:lpstr>
      <vt:lpstr>Methods: Evaluation</vt:lpstr>
      <vt:lpstr>Results: Segment Inclusions and Exclusions</vt:lpstr>
      <vt:lpstr>Results: Installation Year Accuracy, Vancouver</vt:lpstr>
      <vt:lpstr>Results: Installation Year Accuracy, Calgary</vt:lpstr>
      <vt:lpstr>Results: Installation Year Accuracy, Toronto</vt:lpstr>
      <vt:lpstr>Results: Infrastructure per 1000 km of Roadway</vt:lpstr>
      <vt:lpstr>Results: Net Change per 1000 km of Roadway</vt:lpstr>
      <vt:lpstr>Results: Changes Since January 2020, Vancouver</vt:lpstr>
      <vt:lpstr>Results: Changes Since January 2020, Calgary</vt:lpstr>
      <vt:lpstr>Results: Changes Since January 2020, Toronto</vt:lpstr>
      <vt:lpstr>Discussion</vt:lpstr>
      <vt:lpstr>Conclusion</vt:lpstr>
      <vt:lpstr>Acknowledgements</vt:lpstr>
      <vt:lpstr>Thank You for Your Time!  Richard Wen  Postdoctoral Fellow richard.wen@utoronto.ca    R Code and Data for Figures and 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Health  Studies: Canadian Inuit</dc:title>
  <dc:creator>Nicole Local</dc:creator>
  <cp:lastModifiedBy>Richard Wen</cp:lastModifiedBy>
  <cp:revision>418</cp:revision>
  <dcterms:created xsi:type="dcterms:W3CDTF">2019-01-15T21:43:35Z</dcterms:created>
  <dcterms:modified xsi:type="dcterms:W3CDTF">2024-06-01T02:36:58Z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2019-01-15T00:00:00Z</vt:filetime>
  </property>
  <property fmtid="{D5CDD505-2E9C-101B-9397-08002B2CF9AE}" pid="5" name="ContentTypeId">
    <vt:lpwstr>0x010100B26D125EB0076343ABA9906774C8236C</vt:lpwstr>
  </property>
  <property fmtid="{D5CDD505-2E9C-101B-9397-08002B2CF9AE}" pid="6" name="MediaServiceImageTags">
    <vt:lpwstr/>
  </property>
</Properties>
</file>